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8" r:id="rId3"/>
    <p:sldId id="257" r:id="rId4"/>
    <p:sldId id="280" r:id="rId5"/>
    <p:sldId id="279" r:id="rId6"/>
    <p:sldId id="271" r:id="rId7"/>
    <p:sldId id="281" r:id="rId8"/>
    <p:sldId id="262" r:id="rId9"/>
    <p:sldId id="265" r:id="rId10"/>
    <p:sldId id="270" r:id="rId11"/>
    <p:sldId id="282" r:id="rId12"/>
    <p:sldId id="283" r:id="rId13"/>
    <p:sldId id="289" r:id="rId14"/>
    <p:sldId id="290" r:id="rId15"/>
    <p:sldId id="291" r:id="rId16"/>
    <p:sldId id="292" r:id="rId17"/>
    <p:sldId id="288" r:id="rId18"/>
    <p:sldId id="293" r:id="rId19"/>
    <p:sldId id="294" r:id="rId20"/>
    <p:sldId id="261" r:id="rId21"/>
    <p:sldId id="304" r:id="rId22"/>
    <p:sldId id="303" r:id="rId23"/>
    <p:sldId id="297" r:id="rId24"/>
    <p:sldId id="298" r:id="rId25"/>
    <p:sldId id="299" r:id="rId26"/>
    <p:sldId id="300" r:id="rId27"/>
    <p:sldId id="301" r:id="rId28"/>
    <p:sldId id="302" r:id="rId29"/>
    <p:sldId id="295" r:id="rId30"/>
    <p:sldId id="296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C530D8E-5A3E-45E5-ABBC-049B15913C8D}">
          <p14:sldIdLst>
            <p14:sldId id="256"/>
            <p14:sldId id="258"/>
            <p14:sldId id="257"/>
            <p14:sldId id="280"/>
            <p14:sldId id="279"/>
            <p14:sldId id="271"/>
            <p14:sldId id="281"/>
            <p14:sldId id="262"/>
            <p14:sldId id="265"/>
            <p14:sldId id="270"/>
            <p14:sldId id="282"/>
            <p14:sldId id="283"/>
            <p14:sldId id="289"/>
            <p14:sldId id="290"/>
            <p14:sldId id="291"/>
            <p14:sldId id="292"/>
            <p14:sldId id="288"/>
            <p14:sldId id="293"/>
            <p14:sldId id="294"/>
            <p14:sldId id="261"/>
          </p14:sldIdLst>
        </p14:section>
        <p14:section name="Приложение" id="{028A4800-F556-493A-90F5-60C4213770D3}">
          <p14:sldIdLst>
            <p14:sldId id="304"/>
          </p14:sldIdLst>
        </p14:section>
        <p14:section name="Приложение" id="{CED1375D-54C6-45E8-98ED-C0121B61F851}">
          <p14:sldIdLst>
            <p14:sldId id="303"/>
          </p14:sldIdLst>
        </p14:section>
        <p14:section name="Приложение" id="{E8804DB2-694E-4ED4-A6A7-31A9119DB299}">
          <p14:sldIdLst>
            <p14:sldId id="297"/>
            <p14:sldId id="298"/>
            <p14:sldId id="299"/>
            <p14:sldId id="300"/>
            <p14:sldId id="301"/>
            <p14:sldId id="302"/>
          </p14:sldIdLst>
        </p14:section>
        <p14:section name="Приложение" id="{C1397431-14CF-4353-848A-D01764F50991}">
          <p14:sldIdLst>
            <p14:sldId id="295"/>
          </p14:sldIdLst>
        </p14:section>
        <p14:section name="Приложение" id="{DF3F3E27-28B2-4202-8CDF-CEDCD3B48D9F}">
          <p14:sldIdLst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C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4888DD-4A7D-A6D5-BB54-05E2141BED24}" v="818" dt="2024-12-07T12:07:59.443"/>
    <p1510:client id="{68FA8C8F-4087-6B20-C611-113C7FC6807B}" v="38" dt="2024-12-08T22:12:41.497"/>
    <p1510:client id="{80F97E96-6E15-60AD-53DB-DB2ED8F5C18A}" v="51" dt="2024-12-08T20:54:12.090"/>
    <p1510:client id="{AC12387B-C382-8481-1B61-C69201B9C778}" v="95" dt="2024-12-08T20:07:34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78" d="100"/>
          <a:sy n="78" d="100"/>
        </p:scale>
        <p:origin x="77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D716C87-C0A8-9C73-AF43-FEDFEDBF4E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E5D5CC-9D29-A545-3CE0-867340F24E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AD4A1-72AC-47A3-8F41-76B92B813A21}" type="datetimeFigureOut">
              <a:rPr lang="ru-RU" smtClean="0"/>
              <a:t>18.06.2025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7A485E-168D-ED91-697B-E2E9F8602D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ECE9BD-CE3F-B81F-E8AE-0B15DB7A15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9994D-529D-443B-BE81-E3FE79F00D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486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12D6E-01C4-4418-A86C-7AD54D06657E}" type="datetimeFigureOut">
              <a:rPr lang="ru-RU" smtClean="0"/>
              <a:t>18.06.2025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37496-1842-467C-B01D-E8FCB915EB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7370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Пройтись по актуальности 1 минута</a:t>
            </a:r>
            <a:endParaRPr lang="en-GB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29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что сиг это гидробак, в который подается вода под давлением, благодаря системе кранов. Максимальное давление установки 38 МПа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036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DA739-399B-9DD4-DE11-045C9E6FD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4160444-E885-4977-B53B-75E471CF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4D90A97-D128-AF2D-E8BF-D16355B40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должно производиться по средствам панели оператора непосредственно в щите управления, либо с удаленного рабочего места оператора</a:t>
            </a:r>
          </a:p>
          <a:p>
            <a:r>
              <a:rPr lang="ru-RU" dirty="0"/>
              <a:t>В сумме 1 минута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F46CDB-D1EA-5344-7838-BFA2B42912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38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7F843-0FA9-4CEC-5A59-ABE8006A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D585DCB-E745-41ED-35AD-3D9874CD7C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03C45B1-A73C-02E0-B47E-FA17D6199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Цели, 30 секунд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EEA0D5-44AF-7672-A76B-35D1AF5572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008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1 минута. Рассказать про устройства и их способы подключения (в конце будет 3.5 минуты)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0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BFA19409-53C8-4B85-AD4D-D428C93278AE}" type="datetime1">
              <a:rPr lang="en-US" smtClean="0"/>
              <a:t>6/18/2025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14F8670-5866-F97F-C098-D8992DDA8174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22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21EF4C5-7EF8-48BD-A9AC-14DAB20CFB1F}" type="datetime1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A13453AA-7F2C-0A2C-EB1C-F775D3C6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28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C670C546-4BC7-49E2-92D2-0B43E4073A9D}" type="datetime1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28370C82-9A47-B174-CEBF-88B0ECA7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1BD9E8A-A099-45B1-A338-E7ABD7B305FF}" type="datetime1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22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9970691-6C47-4198-8E0E-EFC12049978B}" type="datetime1">
              <a:rPr lang="en-US" smtClean="0"/>
              <a:t>6/18/2025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3804D3DE-DCB4-62BD-3C9A-26DF549A3717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836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98D1233-424F-4AA4-8502-C364EB7600B0}" type="datetime1">
              <a:rPr lang="en-US" smtClean="0"/>
              <a:t>6/18/2025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E7061410-0C61-6FD7-B46E-64A760034A90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75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724C4C8-3BFC-4D16-9E3A-33D5AEE21C8D}" type="datetime1">
              <a:rPr lang="en-US" smtClean="0"/>
              <a:t>6/18/2025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714B359B-022D-B84E-5524-4510CAAA17B1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2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2A905A3-85C1-4834-9311-FBB8B19F211F}" type="datetime1">
              <a:rPr lang="en-US" smtClean="0"/>
              <a:t>6/18/2025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8D692064-872F-0D27-5A1F-60D38FEA17B9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43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1E075AC-E8E7-402A-8115-86F1B2DABF57}" type="datetime1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BA1C799C-D01D-328C-2A4D-0646F9B32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141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D106049D-8769-4FA4-8188-4B38652FE0D3}" type="datetime1">
              <a:rPr lang="en-US" smtClean="0"/>
              <a:t>6/18/2025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FA8580B3-5182-106F-C09E-5521BBB92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83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EB8FAD1-BF43-4A83-B88F-C2E8B3BCC7D3}" type="datetime1">
              <a:rPr lang="en-US" smtClean="0"/>
              <a:t>6/18/2025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1D9F9F0A-02D8-710D-3331-925E6E1F3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5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23CAB8DE-3749-439E-83B2-5BDDD78CA22D}" type="datetime1">
              <a:rPr lang="en-US" smtClean="0"/>
              <a:t>6/18/2025</a:t>
            </a:fld>
            <a:endParaRPr lang="en-US" spc="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88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ru-RU" sz="4400" dirty="0">
                <a:solidFill>
                  <a:srgbClr val="000000"/>
                </a:solidFill>
                <a:latin typeface="Franklin Gothic Demi Cond"/>
              </a:rPr>
              <a:t>Разработка программного обеспечения для системы управления стендом </a:t>
            </a:r>
            <a:r>
              <a:rPr lang="ru-RU" sz="4400" dirty="0">
                <a:solidFill>
                  <a:srgbClr val="000000"/>
                </a:solidFill>
                <a:ea typeface="+mj-lt"/>
                <a:cs typeface="+mj-lt"/>
              </a:rPr>
              <a:t>испытательным </a:t>
            </a:r>
            <a:r>
              <a:rPr lang="ru-RU" sz="4400" dirty="0" err="1">
                <a:solidFill>
                  <a:srgbClr val="000000"/>
                </a:solidFill>
                <a:ea typeface="+mj-lt"/>
                <a:cs typeface="+mj-lt"/>
              </a:rPr>
              <a:t>гидробарическим</a:t>
            </a:r>
            <a:endParaRPr lang="ru-RU" sz="4400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100000"/>
              </a:lnSpc>
              <a:spcBef>
                <a:spcPts val="100"/>
              </a:spcBef>
            </a:pPr>
            <a:r>
              <a:rPr lang="ru-RU" sz="3000" dirty="0"/>
              <a:t>Симоновский Даниил, группа 5130901/10101</a:t>
            </a:r>
          </a:p>
          <a:p>
            <a:pPr algn="l">
              <a:lnSpc>
                <a:spcPct val="100000"/>
              </a:lnSpc>
              <a:spcBef>
                <a:spcPts val="100"/>
              </a:spcBef>
            </a:pPr>
            <a:r>
              <a:rPr lang="ru-RU" sz="3000" dirty="0"/>
              <a:t>Руководитель - Лавров А.А.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C1F27D-C134-3CAC-FBB8-ADEB4D78780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9FFD8-B195-9D9F-AD89-B5CB4A61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dirty="0" err="1"/>
              <a:t>Статический</a:t>
            </a:r>
            <a:r>
              <a:rPr lang="en-US" dirty="0"/>
              <a:t> </a:t>
            </a:r>
            <a:r>
              <a:rPr lang="en-US" dirty="0" err="1"/>
              <a:t>режим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542F95F-359A-4A80-C5A6-36E4076C3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10</a:t>
            </a:fld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E5FA2C-BC34-4C5E-D5C8-3646798988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" t="2839" r="1406" b="3458"/>
          <a:stretch>
            <a:fillRect/>
          </a:stretch>
        </p:blipFill>
        <p:spPr bwMode="auto">
          <a:xfrm>
            <a:off x="1526877" y="2363060"/>
            <a:ext cx="9138246" cy="44202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24499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CAB89-FC4D-E6BB-4FCD-984B3161A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ПР200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FA3B8945-F1E7-3A27-5C6E-0A82F3BDF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9" t="15363" r="84442" b="79325"/>
          <a:stretch>
            <a:fillRect/>
          </a:stretch>
        </p:blipFill>
        <p:spPr>
          <a:xfrm>
            <a:off x="363894" y="4492470"/>
            <a:ext cx="2845018" cy="1897820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FE833E0-036F-5AC6-F0C4-C096DF540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11</a:t>
            </a:fld>
            <a:endParaRPr lang="en-US" dirty="0"/>
          </a:p>
        </p:txBody>
      </p:sp>
      <p:pic>
        <p:nvPicPr>
          <p:cNvPr id="7" name="Объект 5">
            <a:extLst>
              <a:ext uri="{FF2B5EF4-FFF2-40B4-BE49-F238E27FC236}">
                <a16:creationId xmlns:a16="http://schemas.microsoft.com/office/drawing/2014/main" id="{59C1E111-FD6C-8945-9D58-49126AD23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9" t="20559" r="70018" b="64862"/>
          <a:stretch>
            <a:fillRect/>
          </a:stretch>
        </p:blipFill>
        <p:spPr>
          <a:xfrm>
            <a:off x="3307080" y="2790585"/>
            <a:ext cx="4126584" cy="3565765"/>
          </a:xfrm>
          <a:prstGeom prst="rect">
            <a:avLst/>
          </a:prstGeom>
        </p:spPr>
      </p:pic>
      <p:pic>
        <p:nvPicPr>
          <p:cNvPr id="8" name="Объект 5">
            <a:extLst>
              <a:ext uri="{FF2B5EF4-FFF2-40B4-BE49-F238E27FC236}">
                <a16:creationId xmlns:a16="http://schemas.microsoft.com/office/drawing/2014/main" id="{3E8313E3-0F81-A785-3D00-642BE4A48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9" t="5120" r="84442" b="89184"/>
          <a:stretch>
            <a:fillRect/>
          </a:stretch>
        </p:blipFill>
        <p:spPr>
          <a:xfrm>
            <a:off x="363894" y="2457354"/>
            <a:ext cx="2845018" cy="2035116"/>
          </a:xfrm>
          <a:prstGeom prst="rect">
            <a:avLst/>
          </a:prstGeom>
        </p:spPr>
      </p:pic>
      <p:pic>
        <p:nvPicPr>
          <p:cNvPr id="9" name="Объект 5">
            <a:extLst>
              <a:ext uri="{FF2B5EF4-FFF2-40B4-BE49-F238E27FC236}">
                <a16:creationId xmlns:a16="http://schemas.microsoft.com/office/drawing/2014/main" id="{CABAD2C1-6C1F-CA12-AD2D-49373FD25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5" t="35282" r="69622" b="50139"/>
          <a:stretch>
            <a:fillRect/>
          </a:stretch>
        </p:blipFill>
        <p:spPr>
          <a:xfrm>
            <a:off x="7531832" y="2790585"/>
            <a:ext cx="4126584" cy="356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660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51B8A-AA71-A95C-0643-1CFBE3027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277E89-00C7-0AB0-6507-37E22FC4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 ПР200. </a:t>
            </a:r>
            <a:br>
              <a:rPr lang="ru-RU" dirty="0"/>
            </a:br>
            <a:r>
              <a:rPr lang="ru-RU" dirty="0"/>
              <a:t>Ручной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CA32CFB-E033-8116-4284-86C1D129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12</a:t>
            </a:fld>
            <a:endParaRPr lang="en-US" dirty="0"/>
          </a:p>
        </p:txBody>
      </p:sp>
      <p:pic>
        <p:nvPicPr>
          <p:cNvPr id="10" name="Объект 5">
            <a:extLst>
              <a:ext uri="{FF2B5EF4-FFF2-40B4-BE49-F238E27FC236}">
                <a16:creationId xmlns:a16="http://schemas.microsoft.com/office/drawing/2014/main" id="{22F6727C-01F2-249D-7953-535725013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0" t="6278" r="30972" b="76831"/>
          <a:stretch>
            <a:fillRect/>
          </a:stretch>
        </p:blipFill>
        <p:spPr>
          <a:xfrm>
            <a:off x="2532888" y="2354580"/>
            <a:ext cx="7126224" cy="443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38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2B825-F4C5-B0B2-7053-912239064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CB6352-6140-C4CE-7159-E30DA44E3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 ПР200. </a:t>
            </a:r>
            <a:br>
              <a:rPr lang="ru-RU" dirty="0"/>
            </a:br>
            <a:r>
              <a:rPr lang="ru-RU" dirty="0"/>
              <a:t>Циклический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077871-A910-C1C4-9410-B29543A3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13</a:t>
            </a:fld>
            <a:endParaRPr lang="en-US" dirty="0"/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3324DB56-1CDC-2FF8-B28F-5C322713F50E}"/>
              </a:ext>
            </a:extLst>
          </p:cNvPr>
          <p:cNvSpPr txBox="1">
            <a:spLocks/>
          </p:cNvSpPr>
          <p:nvPr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13</a:t>
            </a:fld>
            <a:endParaRPr lang="en-US" dirty="0"/>
          </a:p>
        </p:txBody>
      </p:sp>
      <p:pic>
        <p:nvPicPr>
          <p:cNvPr id="5" name="Объект 5">
            <a:extLst>
              <a:ext uri="{FF2B5EF4-FFF2-40B4-BE49-F238E27FC236}">
                <a16:creationId xmlns:a16="http://schemas.microsoft.com/office/drawing/2014/main" id="{0BF73CCF-9A6B-3982-F4E1-531AB0C35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4" t="23151" r="40119" b="60685"/>
          <a:stretch>
            <a:fillRect/>
          </a:stretch>
        </p:blipFill>
        <p:spPr>
          <a:xfrm>
            <a:off x="131269" y="2382572"/>
            <a:ext cx="5056623" cy="3973778"/>
          </a:xfrm>
          <a:prstGeom prst="rect">
            <a:avLst/>
          </a:prstGeom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891E412A-6495-8B9A-0E50-F26A5238F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3" t="39272" r="31957" b="49246"/>
          <a:stretch>
            <a:fillRect/>
          </a:stretch>
        </p:blipFill>
        <p:spPr>
          <a:xfrm>
            <a:off x="5261310" y="2382572"/>
            <a:ext cx="6799421" cy="296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49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376EA-5512-05B1-E5CC-CED7C432A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3CBDDB-551C-A8AB-8CB9-F410E21C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 ПР200. </a:t>
            </a:r>
            <a:br>
              <a:rPr lang="ru-RU" dirty="0"/>
            </a:br>
            <a:r>
              <a:rPr lang="ru-RU" dirty="0"/>
              <a:t>Циклический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166C5E-A19E-25D7-035C-3845C524E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14</a:t>
            </a:fld>
            <a:endParaRPr lang="en-US" dirty="0"/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35E401AB-D833-29F6-E963-FA2FF564FCDF}"/>
              </a:ext>
            </a:extLst>
          </p:cNvPr>
          <p:cNvSpPr txBox="1">
            <a:spLocks/>
          </p:cNvSpPr>
          <p:nvPr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14</a:t>
            </a:fld>
            <a:endParaRPr lang="en-US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5BAB8D2-6D7E-278E-F709-87E1EAE8ADDE}"/>
              </a:ext>
            </a:extLst>
          </p:cNvPr>
          <p:cNvGrpSpPr/>
          <p:nvPr/>
        </p:nvGrpSpPr>
        <p:grpSpPr>
          <a:xfrm>
            <a:off x="3347345" y="2368367"/>
            <a:ext cx="5254900" cy="4489633"/>
            <a:chOff x="3347345" y="2368367"/>
            <a:chExt cx="5254900" cy="4489633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BEE764F8-B797-F89B-ADE9-0AF6189B51B5}"/>
                </a:ext>
              </a:extLst>
            </p:cNvPr>
            <p:cNvGrpSpPr/>
            <p:nvPr/>
          </p:nvGrpSpPr>
          <p:grpSpPr>
            <a:xfrm>
              <a:off x="3347345" y="2368367"/>
              <a:ext cx="5254900" cy="4489633"/>
              <a:chOff x="3347345" y="2368367"/>
              <a:chExt cx="5254900" cy="4489633"/>
            </a:xfrm>
          </p:grpSpPr>
          <p:pic>
            <p:nvPicPr>
              <p:cNvPr id="8" name="Рисунок 7">
                <a:extLst>
                  <a:ext uri="{FF2B5EF4-FFF2-40B4-BE49-F238E27FC236}">
                    <a16:creationId xmlns:a16="http://schemas.microsoft.com/office/drawing/2014/main" id="{477B5D1B-46D8-A3E0-E859-25331FF8D4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78" t="14602" r="48218" b="44686"/>
              <a:stretch>
                <a:fillRect/>
              </a:stretch>
            </p:blipFill>
            <p:spPr bwMode="auto">
              <a:xfrm>
                <a:off x="3347345" y="2368367"/>
                <a:ext cx="5254900" cy="4489633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B6F5764B-4193-1245-9D92-01FD8AA2DAD1}"/>
                  </a:ext>
                </a:extLst>
              </p:cNvPr>
              <p:cNvSpPr/>
              <p:nvPr/>
            </p:nvSpPr>
            <p:spPr>
              <a:xfrm>
                <a:off x="6617970" y="5010151"/>
                <a:ext cx="97221" cy="140970"/>
              </a:xfrm>
              <a:prstGeom prst="rect">
                <a:avLst/>
              </a:prstGeom>
              <a:solidFill>
                <a:srgbClr val="7ACFF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4</a:t>
                </a:r>
                <a:endParaRPr lang="ru-RU" sz="1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4F12F618-AAB6-560E-97B2-17D999175E49}"/>
                  </a:ext>
                </a:extLst>
              </p:cNvPr>
              <p:cNvSpPr/>
              <p:nvPr/>
            </p:nvSpPr>
            <p:spPr>
              <a:xfrm>
                <a:off x="6617970" y="6046470"/>
                <a:ext cx="114300" cy="165735"/>
              </a:xfrm>
              <a:prstGeom prst="rect">
                <a:avLst/>
              </a:prstGeom>
              <a:solidFill>
                <a:srgbClr val="7ACFF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EFAEF5D8-FD9E-3D72-98EB-50414B8D3083}"/>
                </a:ext>
              </a:extLst>
            </p:cNvPr>
            <p:cNvSpPr/>
            <p:nvPr/>
          </p:nvSpPr>
          <p:spPr>
            <a:xfrm>
              <a:off x="6635049" y="6035041"/>
              <a:ext cx="97221" cy="140970"/>
            </a:xfrm>
            <a:prstGeom prst="rect">
              <a:avLst/>
            </a:prstGeom>
            <a:solidFill>
              <a:srgbClr val="7ACF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300" dirty="0">
                  <a:solidFill>
                    <a:schemeClr val="tx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81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4529C-24FA-96B8-DACE-D737B1541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0C82E-0991-899B-76B7-6682D0D3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 ПР200. </a:t>
            </a:r>
            <a:br>
              <a:rPr lang="ru-RU" dirty="0"/>
            </a:br>
            <a:r>
              <a:rPr lang="ru-RU" dirty="0"/>
              <a:t>Статический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1C5001-8775-8F69-207A-58D6471E8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15</a:t>
            </a:fld>
            <a:endParaRPr lang="en-US" dirty="0"/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B8884D06-A9FA-2D2E-B9D9-078618C4A416}"/>
              </a:ext>
            </a:extLst>
          </p:cNvPr>
          <p:cNvSpPr txBox="1">
            <a:spLocks/>
          </p:cNvSpPr>
          <p:nvPr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15</a:t>
            </a:fld>
            <a:endParaRPr lang="en-US" dirty="0"/>
          </a:p>
        </p:txBody>
      </p:sp>
      <p:pic>
        <p:nvPicPr>
          <p:cNvPr id="5" name="Объект 5">
            <a:extLst>
              <a:ext uri="{FF2B5EF4-FFF2-40B4-BE49-F238E27FC236}">
                <a16:creationId xmlns:a16="http://schemas.microsoft.com/office/drawing/2014/main" id="{39E4CA93-C9BA-DBC8-26E4-DAE00778B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92" t="51165" r="40460" b="31924"/>
          <a:stretch>
            <a:fillRect/>
          </a:stretch>
        </p:blipFill>
        <p:spPr>
          <a:xfrm>
            <a:off x="121542" y="2382572"/>
            <a:ext cx="5034118" cy="4157614"/>
          </a:xfrm>
          <a:prstGeom prst="rect">
            <a:avLst/>
          </a:prstGeom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4B3E5E80-00FD-E674-1BBB-F69527A9C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3" t="67988" r="38571" b="25423"/>
          <a:stretch>
            <a:fillRect/>
          </a:stretch>
        </p:blipFill>
        <p:spPr>
          <a:xfrm>
            <a:off x="5261311" y="2382573"/>
            <a:ext cx="6522500" cy="202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20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0A849-4D75-EA3F-9221-0A65B9A6E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2C58CD-40CC-A5FE-6039-C8A362B6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 ПР200. </a:t>
            </a:r>
            <a:br>
              <a:rPr lang="ru-RU" dirty="0"/>
            </a:br>
            <a:r>
              <a:rPr lang="ru-RU" dirty="0"/>
              <a:t>Статический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0FB2A44-FC75-9D1E-480C-6D0E16C9B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16</a:t>
            </a:fld>
            <a:endParaRPr lang="en-US" dirty="0"/>
          </a:p>
        </p:txBody>
      </p:sp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9783C488-1E99-2FA5-6AB6-26D9B9CBFB55}"/>
              </a:ext>
            </a:extLst>
          </p:cNvPr>
          <p:cNvSpPr txBox="1">
            <a:spLocks/>
          </p:cNvSpPr>
          <p:nvPr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16</a:t>
            </a:fld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A54ED6A-EE1A-B3C2-3D00-F5AE4DD05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" r="109"/>
          <a:stretch/>
        </p:blipFill>
        <p:spPr bwMode="auto">
          <a:xfrm>
            <a:off x="2639418" y="2577281"/>
            <a:ext cx="6913163" cy="377906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73512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5A47D-E348-20DA-686C-60592C222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FC0D4-F710-8EAE-9F92-7B334527C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КОД</a:t>
            </a:r>
            <a:r>
              <a:rPr lang="en-US" dirty="0"/>
              <a:t> </a:t>
            </a:r>
            <a:r>
              <a:rPr lang="ru-RU" dirty="0"/>
              <a:t>удалённого рабочего </a:t>
            </a:r>
            <a:br>
              <a:rPr lang="ru-RU" dirty="0"/>
            </a:br>
            <a:r>
              <a:rPr lang="ru-RU" dirty="0"/>
              <a:t>места оператора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EBF949-A57D-29E5-0034-0A0ACE195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17</a:t>
            </a:fld>
            <a:endParaRPr lang="en-US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AA2E39-7CA6-FE14-BAF9-A790840E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556" y="2565740"/>
            <a:ext cx="2699385" cy="17075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F3BB7D-FDB3-F498-DDE1-CE5EF98C2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555" y="4346729"/>
            <a:ext cx="4059003" cy="21907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6C2C14C-38C6-F1F9-8DD9-654822D47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119" y="2565740"/>
            <a:ext cx="3873326" cy="397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5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6D35E-E110-915B-42F9-636E06035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F2928B-54A2-6D8F-862B-0E114E964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Программа для</a:t>
            </a:r>
            <a:br>
              <a:rPr lang="ru-RU" dirty="0"/>
            </a:br>
            <a:r>
              <a:rPr lang="ru-RU" dirty="0"/>
              <a:t>отрисовки графиков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85A3FC4-5B2D-7DB1-A849-BF1699D1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18</a:t>
            </a:fld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7AA37D-C557-F558-AE69-EC9D8D15E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" y="2654596"/>
            <a:ext cx="6863074" cy="370175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A0D2C27-B3A7-B07D-4159-AE6D8D746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6889" y="2654595"/>
            <a:ext cx="2910868" cy="370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626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604B3-C021-01AA-01C8-08D25324F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D6115F-026B-4E6A-965A-F45DA8B7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Программа для</a:t>
            </a:r>
            <a:br>
              <a:rPr lang="ru-RU" dirty="0"/>
            </a:br>
            <a:r>
              <a:rPr lang="ru-RU" dirty="0"/>
              <a:t>отрисовки графиков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4F1FF3F-F068-48C5-2620-E9ACA34C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19</a:t>
            </a:fld>
            <a:endParaRPr lang="en-US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3FDB27-EBEE-3589-9194-DC886E7C2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15" y="2516249"/>
            <a:ext cx="7662770" cy="41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546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CF52-612E-C828-4146-0DB447FA8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r>
              <a:rPr lang="ru-RU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AE009D-1509-4ACC-EA06-310454926C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5144975" cy="393593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 algn="just">
              <a:buChar char="•"/>
            </a:pPr>
            <a:r>
              <a:rPr lang="ru-RU" sz="2400" dirty="0"/>
              <a:t>Необходимость тестировать оборудование, работающее под высоким давлением.</a:t>
            </a:r>
            <a:endParaRPr lang="ru-RU" dirty="0"/>
          </a:p>
          <a:p>
            <a:pPr marL="457200" indent="-457200" algn="just">
              <a:buChar char="•"/>
            </a:pPr>
            <a:r>
              <a:rPr lang="ru-RU" sz="2400" dirty="0"/>
              <a:t>Отсутствие автоматизированных решений на территории СПб.</a:t>
            </a:r>
          </a:p>
          <a:p>
            <a:pPr marL="457200" indent="-457200" algn="just">
              <a:buChar char="•"/>
            </a:pPr>
            <a:r>
              <a:rPr lang="ru-RU" sz="2400" dirty="0"/>
              <a:t>Избыточность существующих решений на рынке</a:t>
            </a:r>
          </a:p>
          <a:p>
            <a:pPr marL="457200" indent="-457200" algn="just">
              <a:buChar char="•"/>
            </a:pPr>
            <a:r>
              <a:rPr lang="ru-RU" sz="2400" dirty="0"/>
              <a:t>Работа выполняется для компании АО «НПО «Прибор».</a:t>
            </a:r>
          </a:p>
        </p:txBody>
      </p:sp>
      <p:pic>
        <p:nvPicPr>
          <p:cNvPr id="5" name="Рисунок 4" descr="Изображение выглядит как инжиниринг, цилиндр, промышленность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119A8DEC-6F96-6081-ABD5-DC13C133B5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87" t="56" r="-149"/>
          <a:stretch/>
        </p:blipFill>
        <p:spPr>
          <a:xfrm>
            <a:off x="7398818" y="2583371"/>
            <a:ext cx="3823902" cy="3593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2762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F97D0-24A7-206A-7F24-9A4A962F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651033-0328-28DB-DD3C-2F5DF740F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6571390" cy="395243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>
              <a:lnSpc>
                <a:spcPct val="81000"/>
              </a:lnSpc>
            </a:pPr>
            <a:r>
              <a:rPr lang="ru-RU" sz="3600" dirty="0"/>
              <a:t>В результате выполнения выпускной квалификационной работы было разработано программное обеспечение для СИГ, а также дополнительное приложение, для отрисовки графиков.</a:t>
            </a:r>
          </a:p>
          <a:p>
            <a:pPr algn="just">
              <a:lnSpc>
                <a:spcPct val="81000"/>
              </a:lnSpc>
            </a:pPr>
            <a:r>
              <a:rPr lang="ru-RU" sz="3600" dirty="0"/>
              <a:t>Разработка была внедрена в работу в АО «НПО «Прибор»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3F50811-CD24-223B-C9C9-CF967550C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3C3A4F-D69E-A1A6-48E3-D8B5278EB2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928" y="2472759"/>
            <a:ext cx="3003904" cy="424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1998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9F298-CA29-C537-5928-91AEB9F18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Малый насос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5712924-F066-CEA8-E45F-8DDC2B630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21</a:t>
            </a:fld>
            <a:endParaRPr lang="en-US" dirty="0"/>
          </a:p>
        </p:txBody>
      </p:sp>
      <p:pic>
        <p:nvPicPr>
          <p:cNvPr id="5" name="Объект 5">
            <a:extLst>
              <a:ext uri="{FF2B5EF4-FFF2-40B4-BE49-F238E27FC236}">
                <a16:creationId xmlns:a16="http://schemas.microsoft.com/office/drawing/2014/main" id="{EC7DB2CB-1175-AD7D-E483-08D3CF27E3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9" t="74643" r="35921" b="14108"/>
          <a:stretch>
            <a:fillRect/>
          </a:stretch>
        </p:blipFill>
        <p:spPr>
          <a:xfrm>
            <a:off x="2411252" y="2817944"/>
            <a:ext cx="7366447" cy="353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203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F17828-DF37-2578-F842-1E050C47C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Пневмогидравлическая схема СИГ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AA9CE8-3723-C8DB-55AA-B7BCE25C1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22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99257DC-0F56-DD48-C01C-5387F10CD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379" y="2587625"/>
            <a:ext cx="6000067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9371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03F67-23A7-BD55-FFA6-7A3507F7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режима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CBF0CA-A81F-40C2-C7FB-1A5AAE71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23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C2EBB2A-D1EE-4612-A3F7-D8970A93C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30" y="2587625"/>
            <a:ext cx="5988165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3914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DC62F-D6DF-6804-5F9A-9BB796689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Ручной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4A006A-7BC3-1C7C-9CAE-6FB99BEF2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24</a:t>
            </a:fld>
            <a:endParaRPr lang="en-US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104FEF8-35F4-9F3A-B2A9-28CA10BB2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30" y="2587625"/>
            <a:ext cx="5988165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9251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78C616-E932-6E3A-83E7-7EB9297D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Циклический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E829FA5-2AEB-E6E4-AB12-C7931220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25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9CD0320-6A08-87DC-9BCB-D0ABCB4B0B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30" y="2587625"/>
            <a:ext cx="5988165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7921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8E1754-74F8-710B-93B9-90CC59459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Циклический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D07CF2-2A1B-4D2A-CB1C-11CA1A43C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26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DD357E-9E86-F75C-1BEA-2121FED50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35" t="1033" r="295" b="748"/>
          <a:stretch>
            <a:fillRect/>
          </a:stretch>
        </p:blipFill>
        <p:spPr bwMode="auto">
          <a:xfrm>
            <a:off x="3083412" y="2587625"/>
            <a:ext cx="6022001" cy="3594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09570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66856-7320-A43D-FE9C-F723ABC7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95BDF0-ED55-CD4A-1512-AA90C9427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27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5D49637-109D-AF51-4C2C-F6FF7AC2D2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30" y="2587625"/>
            <a:ext cx="5988165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1068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BDDC0-F2CE-B05A-5912-485E1ECB7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Статический режим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762035-4DC4-320B-E2D4-0CEE01D57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28</a:t>
            </a:fld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FC0B55E-3CD6-F75C-51AE-472E9FD91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30" y="2587625"/>
            <a:ext cx="5988165" cy="3594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64705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5D6CA-A237-A634-16E5-A7D06A312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Подсчет скорости</a:t>
            </a:r>
            <a:br>
              <a:rPr lang="ru-RU" dirty="0"/>
            </a:br>
            <a:r>
              <a:rPr lang="ru-RU" dirty="0"/>
              <a:t>фильтр Савицкого-</a:t>
            </a:r>
            <a:r>
              <a:rPr lang="ru-RU" dirty="0" err="1"/>
              <a:t>Голея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EB0801-A562-27FA-A645-5C52FE443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10268712" cy="388187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Общий вид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Для получения 1 производной и аппроксимации 1 степени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В проекте </a:t>
            </a:r>
            <a:r>
              <a:rPr lang="en-US" dirty="0"/>
              <a:t>M = 4, h=200 </a:t>
            </a:r>
            <a:r>
              <a:rPr lang="en-US" dirty="0" err="1"/>
              <a:t>ms.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7CF6E86-9F4E-E614-5897-C0D9BE4A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29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863509C-C5E7-217E-4872-3CD19484948F}"/>
                  </a:ext>
                </a:extLst>
              </p:cNvPr>
              <p:cNvSpPr txBox="1"/>
              <p:nvPr/>
            </p:nvSpPr>
            <p:spPr>
              <a:xfrm>
                <a:off x="2753032" y="2486403"/>
                <a:ext cx="2957052" cy="6905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=−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i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863509C-C5E7-217E-4872-3CD1948494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3032" y="2486403"/>
                <a:ext cx="2957052" cy="69057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9A370B0-2F63-15AA-FBED-75C4D194D736}"/>
                  </a:ext>
                </a:extLst>
              </p:cNvPr>
              <p:cNvSpPr txBox="1"/>
              <p:nvPr/>
            </p:nvSpPr>
            <p:spPr>
              <a:xfrm>
                <a:off x="5710084" y="2587752"/>
                <a:ext cx="6327058" cy="13683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ru-RU" sz="18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 </a:t>
                </a:r>
                <a:r>
                  <a:rPr lang="ru-RU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– значение или оценка производной;</a:t>
                </a:r>
                <a:endParaRPr lang="en-US" dirty="0"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  <a:p>
                <a:pPr algn="just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𝑖</m:t>
                        </m:r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+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 </a:t>
                </a:r>
                <a:r>
                  <a:rPr lang="ru-RU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– значения измеренной величины;</a:t>
                </a:r>
                <a:endParaRPr lang="en-US" sz="18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  <a:p>
                <a:pPr algn="just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 </a:t>
                </a:r>
                <a:r>
                  <a:rPr lang="ru-RU" sz="18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</a:rPr>
                  <a:t>– коэффициенты фильтра</a:t>
                </a:r>
                <a:r>
                  <a:rPr lang="ru-RU" dirty="0">
                    <a:latin typeface="Times New Roman" panose="02020603050405020304" pitchFamily="18" charset="0"/>
                    <a:ea typeface="DengXian" panose="02010600030101010101" pitchFamily="2" charset="-122"/>
                  </a:rPr>
                  <a:t>.</a:t>
                </a:r>
                <a:endParaRPr lang="ru-RU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9A370B0-2F63-15AA-FBED-75C4D194D7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0084" y="2587752"/>
                <a:ext cx="6327058" cy="1368388"/>
              </a:xfrm>
              <a:prstGeom prst="rect">
                <a:avLst/>
              </a:prstGeom>
              <a:blipFill>
                <a:blip r:embed="rId3"/>
                <a:stretch>
                  <a:fillRect b="-44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3E63B01-AA43-D0D4-3774-4BF932981434}"/>
                  </a:ext>
                </a:extLst>
              </p:cNvPr>
              <p:cNvSpPr txBox="1"/>
              <p:nvPr/>
            </p:nvSpPr>
            <p:spPr>
              <a:xfrm>
                <a:off x="3038168" y="4837157"/>
                <a:ext cx="4752864" cy="84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d>
                            <m:d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</m:sup>
                      </m:sSubSup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h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=−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  <m:sup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∗</m:t>
                          </m:r>
                          <m:f>
                            <m:fPr>
                              <m:ctrlPr>
                                <a:rPr lang="ru-RU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d>
                                <m:dPr>
                                  <m:ctrlPr>
                                    <a:rPr lang="ru-RU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num>
                            <m:den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3E63B01-AA43-D0D4-3774-4BF9329814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8168" y="4837157"/>
                <a:ext cx="4752864" cy="84965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796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0A938C-E18B-FB10-0801-659647AF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Что такое СИГ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3C6EDA-FED4-6108-44AE-8550A7036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3</a:t>
            </a:fld>
            <a:endParaRPr lang="en-US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ED913BF-EC34-7D2E-29D7-15ACF8CB3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201859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Рисунок 2">
            <a:extLst>
              <a:ext uri="{FF2B5EF4-FFF2-40B4-BE49-F238E27FC236}">
                <a16:creationId xmlns:a16="http://schemas.microsoft.com/office/drawing/2014/main" id="{1891D69B-2AE2-98EB-32CB-BA5AC281A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2393502"/>
            <a:ext cx="3063240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5E92BF16-8B17-5BBB-9384-639747623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6256826"/>
            <a:ext cx="30632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Гидробак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119AB35-C586-257A-8099-3DB2E54AE8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263" y="2393502"/>
            <a:ext cx="6766569" cy="382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718B7C1C-41EF-27AD-35B1-A8E16E6E2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263" y="6256826"/>
            <a:ext cx="676656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Система кранов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</p:spTree>
    <p:extLst>
      <p:ext uri="{BB962C8B-B14F-4D97-AF65-F5344CB8AC3E}">
        <p14:creationId xmlns:p14="http://schemas.microsoft.com/office/powerpoint/2010/main" val="754992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0E970-8F63-3C2C-DDB0-FF5496FD7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П-регулятор с</a:t>
            </a:r>
            <a:br>
              <a:rPr lang="ru-RU" dirty="0"/>
            </a:br>
            <a:r>
              <a:rPr lang="ru-RU" dirty="0"/>
              <a:t>сигма адаптацией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7B6333-486D-038C-AE1A-863D80B18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Скорость от процента ПЧВ на пустом баке</a:t>
            </a:r>
            <a:r>
              <a:rPr lang="en-US" dirty="0"/>
              <a:t>:</a:t>
            </a:r>
          </a:p>
          <a:p>
            <a:r>
              <a:rPr lang="ru-RU" dirty="0"/>
              <a:t>Формула П-</a:t>
            </a:r>
            <a:r>
              <a:rPr lang="ru-RU" dirty="0" err="1"/>
              <a:t>регултора</a:t>
            </a:r>
            <a:r>
              <a:rPr lang="en-US" dirty="0"/>
              <a:t>:</a:t>
            </a:r>
          </a:p>
          <a:p>
            <a:r>
              <a:rPr lang="ru-RU" dirty="0"/>
              <a:t>Подстройка (сигма адаптация</a:t>
            </a:r>
            <a:r>
              <a:rPr lang="en-US" dirty="0"/>
              <a:t>):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1D5AFB-2E7F-C318-1FB0-8A6F82651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30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21CEE2-4773-2750-DD93-C86313673399}"/>
                  </a:ext>
                </a:extLst>
              </p:cNvPr>
              <p:cNvSpPr txBox="1"/>
              <p:nvPr/>
            </p:nvSpPr>
            <p:spPr>
              <a:xfrm>
                <a:off x="5670755" y="2628949"/>
                <a:ext cx="63270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u-RU" sz="2000" i="0">
                          <a:latin typeface="Cambria Math" panose="02040503050406030204" pitchFamily="18" charset="0"/>
                        </a:rPr>
                        <m:t>=0.02865982 ∗ </m:t>
                      </m:r>
                      <m:r>
                        <a:rPr lang="ru-RU" sz="2000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ru-RU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21CEE2-4773-2750-DD93-C863136733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0755" y="2628949"/>
                <a:ext cx="6327058" cy="400110"/>
              </a:xfrm>
              <a:prstGeom prst="rect">
                <a:avLst/>
              </a:prstGeom>
              <a:blipFill>
                <a:blip r:embed="rId2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F3B716-CDE8-0284-7F63-5B8A2DD0B8BC}"/>
                  </a:ext>
                </a:extLst>
              </p:cNvPr>
              <p:cNvSpPr txBox="1"/>
              <p:nvPr/>
            </p:nvSpPr>
            <p:spPr>
              <a:xfrm>
                <a:off x="2219632" y="3228945"/>
                <a:ext cx="63270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п</m:t>
                          </m:r>
                        </m:sub>
                      </m:sSub>
                      <m:r>
                        <a:rPr lang="ru-RU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ru-RU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F3B716-CDE8-0284-7F63-5B8A2DD0B8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9632" y="3228945"/>
                <a:ext cx="6327058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79EFFF2-9E37-E523-4E3E-D8C435E6C01F}"/>
                  </a:ext>
                </a:extLst>
              </p:cNvPr>
              <p:cNvSpPr txBox="1"/>
              <p:nvPr/>
            </p:nvSpPr>
            <p:spPr>
              <a:xfrm>
                <a:off x="4776019" y="3785168"/>
                <a:ext cx="63270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п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ru-RU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ru-RU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п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ru-RU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ru-RU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sSub>
                        <m:sSubPr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ru-RU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п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ru-RU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79EFFF2-9E37-E523-4E3E-D8C435E6C0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6019" y="3785168"/>
                <a:ext cx="6327058" cy="400110"/>
              </a:xfrm>
              <a:prstGeom prst="rect">
                <a:avLst/>
              </a:prstGeom>
              <a:blipFill>
                <a:blip r:embed="rId4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4E0A3A8-A802-694F-CA1F-DB1052138843}"/>
                  </a:ext>
                </a:extLst>
              </p:cNvPr>
              <p:cNvSpPr txBox="1"/>
              <p:nvPr/>
            </p:nvSpPr>
            <p:spPr>
              <a:xfrm>
                <a:off x="5864942" y="4145845"/>
                <a:ext cx="6327058" cy="9187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𝛾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– скорость (коэффициент) адаптации;</a:t>
                </a:r>
                <a:endParaRPr lang="en-US" sz="20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коэффициент утечки, ограничивающий рост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ru-RU" b="0" i="1">
                            <a:latin typeface="Cambria Math" panose="02040503050406030204" pitchFamily="18" charset="0"/>
                          </a:rPr>
                          <m:t>п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ru-RU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4E0A3A8-A802-694F-CA1F-DB10521388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4942" y="4145845"/>
                <a:ext cx="6327058" cy="918713"/>
              </a:xfrm>
              <a:prstGeom prst="rect">
                <a:avLst/>
              </a:prstGeom>
              <a:blipFill>
                <a:blip r:embed="rId5"/>
                <a:stretch>
                  <a:fillRect b="-993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233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04435-DEB8-F892-88DC-35240E8C6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C59BC7-4DE2-B22E-D715-270D6A7C7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Что такое СИГ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DD6D60-10DB-DC60-1B3D-8BA5D9F96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4</a:t>
            </a:fld>
            <a:endParaRPr lang="en-US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FA7859E-DE3D-5F74-5703-A831683DF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201859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7700FA51-8883-6D9F-7696-F4A75890C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6256826"/>
            <a:ext cx="28254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Щит управления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9D58614-6E13-B5AA-65B1-6F29C5144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9636" y="6256826"/>
            <a:ext cx="60091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Удаленное рабочее место оператора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7CF1EC-E94D-57A8-2D25-7F793D81F0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2393502"/>
            <a:ext cx="2825496" cy="3825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C6735F-3D9B-9EEC-0418-DDA5950499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636" y="2391136"/>
            <a:ext cx="6009196" cy="3827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55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88961-742E-0159-7757-2FE90E69B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8A5F95-1962-1538-EBC7-979B2E2FB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ЦЕЛИ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873D0D-063B-8292-02FB-15E008F99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753404"/>
            <a:ext cx="10268712" cy="3593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81000"/>
              </a:lnSpc>
            </a:pPr>
            <a:r>
              <a:rPr lang="ru-RU" sz="2800" dirty="0"/>
              <a:t>Целью выпускной квалификационной работы является</a:t>
            </a:r>
            <a:r>
              <a:rPr lang="en-US" sz="2800" dirty="0"/>
              <a:t>: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программного обеспечения для управления СИГ.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дублирующего интерфейса оператора.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программы для визуализации процесса испытаний по сохраненным данным.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23435A-20A8-0578-4711-16132517F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30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5934A-AA82-7E67-E062-36C0B4E27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1BF32B-3725-E35E-04BF-D056822B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r>
              <a:rPr lang="ru-RU" dirty="0"/>
              <a:t>схема подключений СИГ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793783-4C95-4276-05C5-9749929D09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55329" y="2279138"/>
            <a:ext cx="8881341" cy="464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92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F60AC-A5BC-3711-6A95-5541EE99D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D1E380-A523-1088-3640-C39A81962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Интерфейс среды программирования СП310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BF3EE6-A6DC-4C95-859A-EE2D8A2EE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7</a:t>
            </a:fld>
            <a:endParaRPr lang="en-US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4D5D6D7-E217-1D0A-8F3F-47F637B4A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752" y="2356513"/>
            <a:ext cx="8100496" cy="44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6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191B99-6533-B504-14D8-0CDFC5AA0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Экраны</a:t>
            </a:r>
          </a:p>
        </p:txBody>
      </p:sp>
      <p:pic>
        <p:nvPicPr>
          <p:cNvPr id="3" name="Рисунок 2" descr="Изображение выглядит как текст, диаграмма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642016C5-F65D-94D3-E64F-693FADBC82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098" b="13098"/>
          <a:stretch/>
        </p:blipFill>
        <p:spPr>
          <a:xfrm>
            <a:off x="805040" y="2418262"/>
            <a:ext cx="10579651" cy="431118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6A37DD8-C563-3F3A-C94B-3492BC38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8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9FFD8-B195-9D9F-AD89-B5CB4A61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err="1"/>
              <a:t>Циклический</a:t>
            </a:r>
            <a:r>
              <a:rPr lang="en-US"/>
              <a:t> </a:t>
            </a:r>
            <a:r>
              <a:rPr lang="en-US" err="1"/>
              <a:t>режим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CB6B6F3-B6EB-9E52-7B67-68D829408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9</a:t>
            </a:fld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0FE464-2440-2111-AA6E-8C23A15A0F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3" t="11517" r="8887"/>
          <a:stretch>
            <a:fillRect/>
          </a:stretch>
        </p:blipFill>
        <p:spPr bwMode="auto">
          <a:xfrm>
            <a:off x="463296" y="2593182"/>
            <a:ext cx="5323770" cy="412829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9B4642F-3281-6FC4-EDC7-C13321B984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" t="11683" r="9233"/>
          <a:stretch>
            <a:fillRect/>
          </a:stretch>
        </p:blipFill>
        <p:spPr bwMode="auto">
          <a:xfrm>
            <a:off x="6404936" y="2599756"/>
            <a:ext cx="5323770" cy="41217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71638410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VTI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JuxtaposeVTI">
      <a:majorFont>
        <a:latin typeface="Franklin Gothic Demi Cond" panose="020B0706030402020204"/>
        <a:ea typeface=""/>
        <a:cs typeface=""/>
      </a:majorFont>
      <a:minorFont>
        <a:latin typeface="Franklin Gothic Medium" panose="020B0603020102020204"/>
        <a:ea typeface=""/>
        <a:cs typeface=""/>
      </a:minorFont>
    </a:fontScheme>
    <a:fmtScheme name="Juxtapos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B0236716-CA63-41C1-B6AD-997AE15F064B}" vid="{0E0AE8FC-D493-434E-BDCC-ED5FFB2DAEE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652</TotalTime>
  <Words>435</Words>
  <Application>Microsoft Office PowerPoint</Application>
  <PresentationFormat>Широкоэкранный</PresentationFormat>
  <Paragraphs>111</Paragraphs>
  <Slides>30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9" baseType="lpstr">
      <vt:lpstr>Franklin Gothic Medium (Основной текст)</vt:lpstr>
      <vt:lpstr>Arial</vt:lpstr>
      <vt:lpstr>Calibri</vt:lpstr>
      <vt:lpstr>Cambria Math</vt:lpstr>
      <vt:lpstr>Franklin Gothic Demi Cond</vt:lpstr>
      <vt:lpstr>Franklin Gothic Medium</vt:lpstr>
      <vt:lpstr>Times New Roman</vt:lpstr>
      <vt:lpstr>Wingdings</vt:lpstr>
      <vt:lpstr>JuxtaposeVTI</vt:lpstr>
      <vt:lpstr>Разработка программного обеспечения для системы управления стендом испытательным гидробарическим</vt:lpstr>
      <vt:lpstr>Актуальность</vt:lpstr>
      <vt:lpstr>Что такое СИГ</vt:lpstr>
      <vt:lpstr>Что такое СИГ</vt:lpstr>
      <vt:lpstr>ЦЕЛИ</vt:lpstr>
      <vt:lpstr>схема подключений СИГ</vt:lpstr>
      <vt:lpstr>Интерфейс среды программирования СП310</vt:lpstr>
      <vt:lpstr>Экраны</vt:lpstr>
      <vt:lpstr>Циклический режим</vt:lpstr>
      <vt:lpstr>Статический режим</vt:lpstr>
      <vt:lpstr>КОД ПР200</vt:lpstr>
      <vt:lpstr>КОД ПР200.  Ручной режим</vt:lpstr>
      <vt:lpstr>КОД ПР200.  Циклический режим</vt:lpstr>
      <vt:lpstr>КОД ПР200.  Циклический режим</vt:lpstr>
      <vt:lpstr>КОД ПР200.  Статический режим</vt:lpstr>
      <vt:lpstr>КОД ПР200.  Статический режим</vt:lpstr>
      <vt:lpstr>КОД удалённого рабочего  места оператора</vt:lpstr>
      <vt:lpstr>Программа для отрисовки графиков</vt:lpstr>
      <vt:lpstr>Программа для отрисовки графиков</vt:lpstr>
      <vt:lpstr>Выводы</vt:lpstr>
      <vt:lpstr>Малый насос</vt:lpstr>
      <vt:lpstr>Пневмогидравлическая схема СИГ</vt:lpstr>
      <vt:lpstr>Выбор режима</vt:lpstr>
      <vt:lpstr>Ручной режим</vt:lpstr>
      <vt:lpstr>Циклический режим</vt:lpstr>
      <vt:lpstr>Циклический режим</vt:lpstr>
      <vt:lpstr>Статический режим</vt:lpstr>
      <vt:lpstr>Статический режим</vt:lpstr>
      <vt:lpstr>Подсчет скорости фильтр Савицкого-Голея</vt:lpstr>
      <vt:lpstr>П-регулятор с сигма адаптацией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Симоновский Даниил Леонидович</cp:lastModifiedBy>
  <cp:revision>103</cp:revision>
  <dcterms:created xsi:type="dcterms:W3CDTF">2012-07-30T23:42:41Z</dcterms:created>
  <dcterms:modified xsi:type="dcterms:W3CDTF">2025-06-18T13:06:12Z</dcterms:modified>
</cp:coreProperties>
</file>